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  <p:sldMasterId id="2147483674" r:id="rId2"/>
  </p:sldMasterIdLst>
  <p:notesMasterIdLst>
    <p:notesMasterId r:id="rId1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Quattrocento Sans" panose="020B0502050000020003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44"/>
    <p:restoredTop sz="94662"/>
  </p:normalViewPr>
  <p:slideViewPr>
    <p:cSldViewPr snapToGrid="0">
      <p:cViewPr>
        <p:scale>
          <a:sx n="120" d="100"/>
          <a:sy n="120" d="100"/>
        </p:scale>
        <p:origin x="1096" y="5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81a8e29f57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g81a8e29f57_0_1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g81a8e29f57_0_16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81a8e29f5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81a8e29f5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81a8e29f57_0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81a8e29f57_0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to bullet points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81a8e29f57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81a8e29f57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81a8e29f57_0_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81a8e29f57_0_3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81a8e29f57_0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81a8e29f57_0_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81a8e29f57_0_3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81a8e29f57_0_3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81a8e29f57_0_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81a8e29f57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81a8e29f57_0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81a8e29f57_0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FFFFFF">
                  <a:alpha val="68627"/>
                </a:srgbClr>
              </a:gs>
              <a:gs pos="83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14"/>
          <p:cNvSpPr/>
          <p:nvPr/>
        </p:nvSpPr>
        <p:spPr>
          <a:xfrm>
            <a:off x="0" y="-1"/>
            <a:ext cx="5823900" cy="5143500"/>
          </a:xfrm>
          <a:prstGeom prst="rect">
            <a:avLst/>
          </a:prstGeom>
          <a:gradFill>
            <a:gsLst>
              <a:gs pos="0">
                <a:srgbClr val="ADADAD">
                  <a:alpha val="16862"/>
                </a:srgbClr>
              </a:gs>
              <a:gs pos="62000">
                <a:srgbClr val="FAFAFA">
                  <a:alpha val="0"/>
                </a:srgbClr>
              </a:gs>
              <a:gs pos="100000">
                <a:srgbClr val="FAFAFA">
                  <a:alpha val="0"/>
                </a:srgbClr>
              </a:gs>
            </a:gsLst>
            <a:lin ang="2700006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0" y="3414860"/>
            <a:ext cx="9144000" cy="1728600"/>
          </a:xfrm>
          <a:prstGeom prst="rect">
            <a:avLst/>
          </a:prstGeom>
          <a:solidFill>
            <a:srgbClr val="235E85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1" name="Google Shape;61;p14"/>
          <p:cNvGrpSpPr/>
          <p:nvPr/>
        </p:nvGrpSpPr>
        <p:grpSpPr>
          <a:xfrm>
            <a:off x="320557" y="3795331"/>
            <a:ext cx="3835015" cy="383722"/>
            <a:chOff x="372784" y="3154988"/>
            <a:chExt cx="5113353" cy="511629"/>
          </a:xfrm>
        </p:grpSpPr>
        <p:grpSp>
          <p:nvGrpSpPr>
            <p:cNvPr id="62" name="Google Shape;62;p14"/>
            <p:cNvGrpSpPr/>
            <p:nvPr/>
          </p:nvGrpSpPr>
          <p:grpSpPr>
            <a:xfrm>
              <a:off x="837937" y="3154988"/>
              <a:ext cx="4648200" cy="269635"/>
              <a:chOff x="457199" y="3406360"/>
              <a:chExt cx="4648200" cy="269635"/>
            </a:xfrm>
          </p:grpSpPr>
          <p:cxnSp>
            <p:nvCxnSpPr>
              <p:cNvPr id="63" name="Google Shape;63;p14"/>
              <p:cNvCxnSpPr/>
              <p:nvPr/>
            </p:nvCxnSpPr>
            <p:spPr>
              <a:xfrm>
                <a:off x="457199" y="3675995"/>
                <a:ext cx="4648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sp>
            <p:nvSpPr>
              <p:cNvPr id="64" name="Google Shape;64;p14"/>
              <p:cNvSpPr/>
              <p:nvPr/>
            </p:nvSpPr>
            <p:spPr>
              <a:xfrm>
                <a:off x="518423" y="3406360"/>
                <a:ext cx="3142800" cy="261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800"/>
                  <a:buFont typeface="Quattrocento Sans"/>
                  <a:buNone/>
                </a:pPr>
                <a:r>
                  <a:rPr lang="en" sz="800" b="0" i="0" u="none" strike="noStrike" cap="none">
                    <a:solidFill>
                      <a:schemeClr val="lt1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PRESENTER </a:t>
                </a:r>
                <a:endParaRPr sz="800" b="0" i="0" u="none" strike="noStrike" cap="none">
                  <a:solidFill>
                    <a:schemeClr val="lt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65" name="Google Shape;65;p14"/>
            <p:cNvGrpSpPr/>
            <p:nvPr/>
          </p:nvGrpSpPr>
          <p:grpSpPr>
            <a:xfrm>
              <a:off x="372784" y="3201317"/>
              <a:ext cx="465300" cy="465300"/>
              <a:chOff x="372784" y="2705100"/>
              <a:chExt cx="465300" cy="465300"/>
            </a:xfrm>
          </p:grpSpPr>
          <p:sp>
            <p:nvSpPr>
              <p:cNvPr id="66" name="Google Shape;66;p14"/>
              <p:cNvSpPr/>
              <p:nvPr/>
            </p:nvSpPr>
            <p:spPr>
              <a:xfrm>
                <a:off x="372784" y="2705100"/>
                <a:ext cx="465300" cy="465300"/>
              </a:xfrm>
              <a:prstGeom prst="donut">
                <a:avLst>
                  <a:gd name="adj" fmla="val 2213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67;p14"/>
              <p:cNvSpPr/>
              <p:nvPr/>
            </p:nvSpPr>
            <p:spPr>
              <a:xfrm>
                <a:off x="444353" y="2776669"/>
                <a:ext cx="322200" cy="322200"/>
              </a:xfrm>
              <a:prstGeom prst="donut">
                <a:avLst>
                  <a:gd name="adj" fmla="val 45028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68;p14"/>
              <p:cNvSpPr/>
              <p:nvPr/>
            </p:nvSpPr>
            <p:spPr>
              <a:xfrm>
                <a:off x="524529" y="2856845"/>
                <a:ext cx="162000" cy="162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69;p14"/>
              <p:cNvSpPr/>
              <p:nvPr/>
            </p:nvSpPr>
            <p:spPr>
              <a:xfrm>
                <a:off x="515659" y="2847975"/>
                <a:ext cx="179700" cy="179700"/>
              </a:xfrm>
              <a:prstGeom prst="donut">
                <a:avLst>
                  <a:gd name="adj" fmla="val 5104"/>
                </a:avLst>
              </a:prstGeom>
              <a:solidFill>
                <a:srgbClr val="348ECC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0" name="Google Shape;70;p14"/>
          <p:cNvGrpSpPr/>
          <p:nvPr/>
        </p:nvGrpSpPr>
        <p:grpSpPr>
          <a:xfrm>
            <a:off x="4890240" y="1"/>
            <a:ext cx="4135740" cy="5143499"/>
            <a:chOff x="6772505" y="1"/>
            <a:chExt cx="5514320" cy="6857999"/>
          </a:xfrm>
        </p:grpSpPr>
        <p:pic>
          <p:nvPicPr>
            <p:cNvPr id="71" name="Google Shape;71;p14" descr="A picture containing outdoor object&#10;&#10;Description generated with very high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6778026" y="1"/>
              <a:ext cx="5267325" cy="68579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2" name="Google Shape;72;p14" descr="A picture containing outdoor object&#10;&#10;Description generated with very high confidence"/>
            <p:cNvPicPr preferRelativeResize="0"/>
            <p:nvPr/>
          </p:nvPicPr>
          <p:blipFill rotWithShape="1">
            <a:blip r:embed="rId3">
              <a:alphaModFix/>
            </a:blip>
            <a:srcRect t="66389" r="-4690" b="3"/>
            <a:stretch/>
          </p:blipFill>
          <p:spPr>
            <a:xfrm>
              <a:off x="6772505" y="4553144"/>
              <a:ext cx="5514320" cy="230485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271556" y="2101766"/>
            <a:ext cx="6904500" cy="10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700"/>
              <a:buFont typeface="Quattrocento Sans"/>
              <a:buNone/>
              <a:defRPr sz="2700" b="0">
                <a:solidFill>
                  <a:srgbClr val="595959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>
            <a:off x="715340" y="4138870"/>
            <a:ext cx="3486300" cy="2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6730136" y="4881996"/>
            <a:ext cx="20601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ftr" idx="11"/>
          </p:nvPr>
        </p:nvSpPr>
        <p:spPr>
          <a:xfrm>
            <a:off x="178594" y="4884276"/>
            <a:ext cx="37149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grpSp>
        <p:nvGrpSpPr>
          <p:cNvPr id="77" name="Google Shape;77;p14"/>
          <p:cNvGrpSpPr/>
          <p:nvPr/>
        </p:nvGrpSpPr>
        <p:grpSpPr>
          <a:xfrm>
            <a:off x="8826010" y="3"/>
            <a:ext cx="325575" cy="5154584"/>
            <a:chOff x="11768013" y="-30001"/>
            <a:chExt cx="434100" cy="6918905"/>
          </a:xfrm>
        </p:grpSpPr>
        <p:sp>
          <p:nvSpPr>
            <p:cNvPr id="78" name="Google Shape;78;p14"/>
            <p:cNvSpPr/>
            <p:nvPr/>
          </p:nvSpPr>
          <p:spPr>
            <a:xfrm>
              <a:off x="11768013" y="-30001"/>
              <a:ext cx="434100" cy="45801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14"/>
            <p:cNvSpPr txBox="1"/>
            <p:nvPr/>
          </p:nvSpPr>
          <p:spPr>
            <a:xfrm rot="-5400000">
              <a:off x="9840885" y="2065711"/>
              <a:ext cx="4268100" cy="33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CB8CA"/>
                </a:buClr>
                <a:buSzPts val="1100"/>
                <a:buFont typeface="Quattrocento Sans"/>
                <a:buNone/>
              </a:pPr>
              <a:r>
                <a:rPr lang="en" sz="1100" b="1" i="0" u="none" strike="noStrike" cap="none">
                  <a:solidFill>
                    <a:srgbClr val="ACB8CA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VISIBILITY, INSIGHT, INTELLIGENCE</a:t>
              </a:r>
              <a:endParaRPr sz="1100"/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11768013" y="4550104"/>
              <a:ext cx="434100" cy="2338800"/>
            </a:xfrm>
            <a:prstGeom prst="rect">
              <a:avLst/>
            </a:prstGeom>
            <a:solidFill>
              <a:srgbClr val="20567A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1" name="Google Shape;81;p14"/>
          <p:cNvGrpSpPr/>
          <p:nvPr/>
        </p:nvGrpSpPr>
        <p:grpSpPr>
          <a:xfrm>
            <a:off x="290583" y="482488"/>
            <a:ext cx="2640825" cy="628886"/>
            <a:chOff x="387444" y="693254"/>
            <a:chExt cx="3521100" cy="838515"/>
          </a:xfrm>
        </p:grpSpPr>
        <p:pic>
          <p:nvPicPr>
            <p:cNvPr id="82" name="Google Shape;82;p14" descr="A close up of a sign&#10;&#10;Description generated with high confidence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387444" y="693254"/>
              <a:ext cx="2930792" cy="6037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3" name="Google Shape;83;p14"/>
            <p:cNvSpPr txBox="1"/>
            <p:nvPr/>
          </p:nvSpPr>
          <p:spPr>
            <a:xfrm>
              <a:off x="387444" y="1346969"/>
              <a:ext cx="3521100" cy="184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7F7F7F"/>
                </a:buClr>
                <a:buSzPts val="900"/>
                <a:buFont typeface="Quattrocento Sans"/>
                <a:buNone/>
              </a:pPr>
              <a:r>
                <a:rPr lang="en" sz="900" b="1" i="0" u="none" strike="noStrike" cap="none">
                  <a:solidFill>
                    <a:srgbClr val="7F7F7F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Partner of choice at the intersection of Cloud &amp; AI</a:t>
              </a:r>
              <a:endParaRPr sz="1100"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5"/>
          <p:cNvGrpSpPr/>
          <p:nvPr/>
        </p:nvGrpSpPr>
        <p:grpSpPr>
          <a:xfrm>
            <a:off x="-625" y="-1"/>
            <a:ext cx="9144675" cy="468631"/>
            <a:chOff x="-833" y="-1"/>
            <a:chExt cx="12192900" cy="624841"/>
          </a:xfrm>
        </p:grpSpPr>
        <p:sp>
          <p:nvSpPr>
            <p:cNvPr id="86" name="Google Shape;86;p15"/>
            <p:cNvSpPr/>
            <p:nvPr/>
          </p:nvSpPr>
          <p:spPr>
            <a:xfrm>
              <a:off x="-833" y="0"/>
              <a:ext cx="10678500" cy="520200"/>
            </a:xfrm>
            <a:prstGeom prst="rect">
              <a:avLst/>
            </a:prstGeom>
            <a:solidFill>
              <a:srgbClr val="1C4A6A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15"/>
            <p:cNvSpPr/>
            <p:nvPr/>
          </p:nvSpPr>
          <p:spPr>
            <a:xfrm rot="10800000" flipH="1">
              <a:off x="-833" y="536040"/>
              <a:ext cx="12192900" cy="88800"/>
            </a:xfrm>
            <a:prstGeom prst="rect">
              <a:avLst/>
            </a:prstGeom>
            <a:gradFill>
              <a:gsLst>
                <a:gs pos="0">
                  <a:srgbClr val="D8D8D8">
                    <a:alpha val="70980"/>
                  </a:srgbClr>
                </a:gs>
                <a:gs pos="52999">
                  <a:srgbClr val="FAFAFA">
                    <a:alpha val="0"/>
                  </a:srgbClr>
                </a:gs>
                <a:gs pos="100000">
                  <a:srgbClr val="FAFAFA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10492184" y="-1"/>
              <a:ext cx="428700" cy="520200"/>
            </a:xfrm>
            <a:prstGeom prst="parallelogram">
              <a:avLst>
                <a:gd name="adj" fmla="val 25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10556873" y="3037"/>
              <a:ext cx="178500" cy="517200"/>
            </a:xfrm>
            <a:prstGeom prst="parallelogram">
              <a:avLst>
                <a:gd name="adj" fmla="val 57000"/>
              </a:avLst>
            </a:prstGeom>
            <a:solidFill>
              <a:srgbClr val="FF5200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10800157" y="831"/>
              <a:ext cx="1391700" cy="520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91" name="Google Shape;91;p15" descr="A close up of a sign&#10;&#10;Description generated with high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0858100" y="164047"/>
              <a:ext cx="1152544" cy="23742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2" name="Google Shape;92;p15"/>
          <p:cNvSpPr/>
          <p:nvPr/>
        </p:nvSpPr>
        <p:spPr>
          <a:xfrm>
            <a:off x="0" y="4881996"/>
            <a:ext cx="9144000" cy="261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3" name="Google Shape;93;p15"/>
          <p:cNvCxnSpPr/>
          <p:nvPr/>
        </p:nvCxnSpPr>
        <p:spPr>
          <a:xfrm>
            <a:off x="6431" y="4884275"/>
            <a:ext cx="9131100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4" name="Google Shape;94;p15"/>
          <p:cNvSpPr txBox="1">
            <a:spLocks noGrp="1"/>
          </p:cNvSpPr>
          <p:nvPr>
            <p:ph type="ftr" idx="11"/>
          </p:nvPr>
        </p:nvSpPr>
        <p:spPr>
          <a:xfrm>
            <a:off x="178594" y="4884276"/>
            <a:ext cx="37149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 u="none" strike="noStrike" cap="none">
                <a:solidFill>
                  <a:srgbClr val="7F7F7F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sldNum" idx="12"/>
          </p:nvPr>
        </p:nvSpPr>
        <p:spPr>
          <a:xfrm>
            <a:off x="6840438" y="4881996"/>
            <a:ext cx="20574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6431" y="0"/>
            <a:ext cx="91374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attrocento Sans"/>
              <a:buNone/>
              <a:defRPr sz="15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sldNum" idx="12"/>
          </p:nvPr>
        </p:nvSpPr>
        <p:spPr>
          <a:xfrm>
            <a:off x="7765256" y="4881996"/>
            <a:ext cx="10932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99" name="Google Shape;99;p16"/>
          <p:cNvGrpSpPr/>
          <p:nvPr/>
        </p:nvGrpSpPr>
        <p:grpSpPr>
          <a:xfrm>
            <a:off x="-625" y="-1"/>
            <a:ext cx="9144675" cy="468631"/>
            <a:chOff x="-833" y="-1"/>
            <a:chExt cx="12192900" cy="624841"/>
          </a:xfrm>
        </p:grpSpPr>
        <p:sp>
          <p:nvSpPr>
            <p:cNvPr id="100" name="Google Shape;100;p16"/>
            <p:cNvSpPr/>
            <p:nvPr/>
          </p:nvSpPr>
          <p:spPr>
            <a:xfrm>
              <a:off x="-833" y="0"/>
              <a:ext cx="10678500" cy="520200"/>
            </a:xfrm>
            <a:prstGeom prst="rect">
              <a:avLst/>
            </a:prstGeom>
            <a:solidFill>
              <a:srgbClr val="1C4A6A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6"/>
            <p:cNvSpPr/>
            <p:nvPr/>
          </p:nvSpPr>
          <p:spPr>
            <a:xfrm rot="10800000" flipH="1">
              <a:off x="-833" y="536040"/>
              <a:ext cx="12192900" cy="88800"/>
            </a:xfrm>
            <a:prstGeom prst="rect">
              <a:avLst/>
            </a:prstGeom>
            <a:gradFill>
              <a:gsLst>
                <a:gs pos="0">
                  <a:srgbClr val="D8D8D8">
                    <a:alpha val="70980"/>
                  </a:srgbClr>
                </a:gs>
                <a:gs pos="52999">
                  <a:srgbClr val="FAFAFA">
                    <a:alpha val="0"/>
                  </a:srgbClr>
                </a:gs>
                <a:gs pos="100000">
                  <a:srgbClr val="FAFAFA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6"/>
            <p:cNvSpPr/>
            <p:nvPr/>
          </p:nvSpPr>
          <p:spPr>
            <a:xfrm>
              <a:off x="10492184" y="-1"/>
              <a:ext cx="428700" cy="520200"/>
            </a:xfrm>
            <a:prstGeom prst="parallelogram">
              <a:avLst>
                <a:gd name="adj" fmla="val 25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6"/>
            <p:cNvSpPr/>
            <p:nvPr/>
          </p:nvSpPr>
          <p:spPr>
            <a:xfrm>
              <a:off x="10556873" y="3037"/>
              <a:ext cx="178500" cy="517200"/>
            </a:xfrm>
            <a:prstGeom prst="parallelogram">
              <a:avLst>
                <a:gd name="adj" fmla="val 57000"/>
              </a:avLst>
            </a:prstGeom>
            <a:solidFill>
              <a:srgbClr val="FF5200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6"/>
            <p:cNvSpPr/>
            <p:nvPr/>
          </p:nvSpPr>
          <p:spPr>
            <a:xfrm>
              <a:off x="10800157" y="831"/>
              <a:ext cx="1391700" cy="520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05" name="Google Shape;105;p16" descr="A close up of a sign&#10;&#10;Description generated with high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10858100" y="164047"/>
              <a:ext cx="1152544" cy="23742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6" name="Google Shape;106;p16"/>
          <p:cNvSpPr txBox="1">
            <a:spLocks noGrp="1"/>
          </p:cNvSpPr>
          <p:nvPr>
            <p:ph type="title"/>
          </p:nvPr>
        </p:nvSpPr>
        <p:spPr>
          <a:xfrm>
            <a:off x="6431" y="0"/>
            <a:ext cx="9137400" cy="3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7150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Quattrocento Sans"/>
              <a:buNone/>
              <a:defRPr sz="15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6"/>
          <p:cNvSpPr/>
          <p:nvPr/>
        </p:nvSpPr>
        <p:spPr>
          <a:xfrm>
            <a:off x="8100118" y="52388"/>
            <a:ext cx="943800" cy="295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8" name="Google Shape;108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09431" y="115877"/>
            <a:ext cx="898552" cy="185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5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810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55" name="Google Shape;155;p24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56" name="Google Shape;156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5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2" name="Google Shape;162;p25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63" name="Google Shape;163;p2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6"/>
          <p:cNvSpPr txBox="1">
            <a:spLocks noGrp="1"/>
          </p:cNvSpPr>
          <p:nvPr>
            <p:ph type="body" idx="1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69" name="Google Shape;169;p2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>
            <a:spLocks noGrp="1"/>
          </p:cNvSpPr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7"/>
          <p:cNvSpPr txBox="1">
            <a:spLocks noGrp="1"/>
          </p:cNvSpPr>
          <p:nvPr>
            <p:ph type="body" idx="1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75" name="Google Shape;175;p2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 txBox="1">
            <a:spLocks noGrp="1"/>
          </p:cNvSpPr>
          <p:nvPr>
            <p:ph type="title"/>
          </p:nvPr>
        </p:nvSpPr>
        <p:spPr>
          <a:xfrm>
            <a:off x="271556" y="2101766"/>
            <a:ext cx="6904500" cy="10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700"/>
              <a:buFont typeface="Quattrocento Sans"/>
              <a:buNone/>
            </a:pPr>
            <a:r>
              <a:rPr lang="en"/>
              <a:t> Internship at CloudMoyo Summer 2019	 </a:t>
            </a:r>
            <a:endParaRPr/>
          </a:p>
        </p:txBody>
      </p:sp>
      <p:sp>
        <p:nvSpPr>
          <p:cNvPr id="184" name="Google Shape;184;p28"/>
          <p:cNvSpPr txBox="1">
            <a:spLocks noGrp="1"/>
          </p:cNvSpPr>
          <p:nvPr>
            <p:ph type="body" idx="1"/>
          </p:nvPr>
        </p:nvSpPr>
        <p:spPr>
          <a:xfrm>
            <a:off x="715340" y="4145795"/>
            <a:ext cx="3486300" cy="1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</a:pPr>
            <a:r>
              <a:rPr lang="en"/>
              <a:t>Manvir Singh</a:t>
            </a:r>
            <a:endParaRPr/>
          </a:p>
        </p:txBody>
      </p:sp>
      <p:sp>
        <p:nvSpPr>
          <p:cNvPr id="185" name="Google Shape;185;p28"/>
          <p:cNvSpPr txBox="1">
            <a:spLocks noGrp="1"/>
          </p:cNvSpPr>
          <p:nvPr>
            <p:ph type="ftr" idx="11"/>
          </p:nvPr>
        </p:nvSpPr>
        <p:spPr>
          <a:xfrm>
            <a:off x="178594" y="4884276"/>
            <a:ext cx="37149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Quattrocento Sans"/>
              <a:buNone/>
            </a:pPr>
            <a:r>
              <a:rPr lang="en" sz="600" b="0" i="0" u="none" strike="noStrike" cap="none">
                <a:latin typeface="Quattrocento Sans"/>
                <a:ea typeface="Quattrocento Sans"/>
                <a:cs typeface="Quattrocento Sans"/>
                <a:sym typeface="Quattrocento Sans"/>
              </a:rPr>
              <a:t>Confidential &amp; Proprietary  | Copyright 2019 © CloudMoyo, Inc.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body" idx="1"/>
          </p:nvPr>
        </p:nvSpPr>
        <p:spPr>
          <a:xfrm>
            <a:off x="597876" y="1152475"/>
            <a:ext cx="8234423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2296" lvl="0" indent="-19659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CloudMoyo is the partner of choice for solutions at the intersection of cloud and AI. 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82296" lvl="0" indent="-19659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CloudMoyo works with rail and transportation companies.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82296" lvl="0" indent="-19659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Headquartered in Bellevue, WA, with an innovation center in Pune, India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91" name="Google Shape;19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3925" y="185650"/>
            <a:ext cx="2262075" cy="46975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Role as an Intern</a:t>
            </a:r>
            <a:endParaRPr/>
          </a:p>
        </p:txBody>
      </p:sp>
      <p:sp>
        <p:nvSpPr>
          <p:cNvPr id="198" name="Google Shape;198;p30"/>
          <p:cNvSpPr txBox="1">
            <a:spLocks noGrp="1"/>
          </p:cNvSpPr>
          <p:nvPr>
            <p:ph type="body" idx="1"/>
          </p:nvPr>
        </p:nvSpPr>
        <p:spPr>
          <a:xfrm>
            <a:off x="550475" y="1152475"/>
            <a:ext cx="5539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82296" lvl="0" indent="-19659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 Role was a mixture of both software engineering and program management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82296" lvl="0" indent="-19659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 worked alongside the company V.P Sanjay Rajashekar.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82296" lvl="0" indent="-19659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Conducted research on the topic, deeper analysis into the technology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pic>
        <p:nvPicPr>
          <p:cNvPr id="199" name="Google Shape;19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3925" y="185650"/>
            <a:ext cx="2262075" cy="46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0" descr="Image result for agenda clipart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78503" y="2147159"/>
            <a:ext cx="2145300" cy="2677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Blockchain initiative</a:t>
            </a:r>
            <a:endParaRPr/>
          </a:p>
        </p:txBody>
      </p:sp>
      <p:sp>
        <p:nvSpPr>
          <p:cNvPr id="206" name="Google Shape;206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Blockchain: 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Learned the fundamentals 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Blockchain at enterprise level 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Benefits of blockchain to</a:t>
            </a:r>
            <a:r>
              <a:rPr lang="en">
                <a:solidFill>
                  <a:srgbClr val="000000"/>
                </a:solidFill>
              </a:rPr>
              <a:t> CloudMoyo 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Internal report, blog and a prototype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07" name="Google Shape;207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1062549">
            <a:off x="4259516" y="2083604"/>
            <a:ext cx="4304498" cy="1942407"/>
          </a:xfrm>
          <a:prstGeom prst="rect">
            <a:avLst/>
          </a:prstGeom>
          <a:solidFill>
            <a:srgbClr val="ECECEC"/>
          </a:solidFill>
          <a:ln w="88900" cap="sq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208" name="Google Shape;20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3925" y="185650"/>
            <a:ext cx="2262075" cy="46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9675" y="3473500"/>
            <a:ext cx="1074075" cy="116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Change Management</a:t>
            </a:r>
            <a:endParaRPr/>
          </a:p>
        </p:txBody>
      </p:sp>
      <p:sp>
        <p:nvSpPr>
          <p:cNvPr id="215" name="Google Shape;215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Fundamentals of change management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Recognized the problem at cloudmoyo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Developed an offering cloudmoyo can take to market.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pic>
        <p:nvPicPr>
          <p:cNvPr id="216" name="Google Shape;21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3925" y="185650"/>
            <a:ext cx="2262075" cy="46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472131">
            <a:off x="5808242" y="3067391"/>
            <a:ext cx="2740397" cy="15392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-617060">
            <a:off x="543590" y="3058576"/>
            <a:ext cx="2743288" cy="1556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projects</a:t>
            </a:r>
            <a:endParaRPr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PowerApps: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Researched the service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Benefits to CloudMoyo 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Parthnership with Microsoft</a:t>
            </a:r>
            <a:endParaRPr>
              <a:solidFill>
                <a:srgbClr val="000000"/>
              </a:solidFill>
            </a:endParaRPr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Data analysis: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Learned python and M.L algorithms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25" name="Google Shape;22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3925" y="185650"/>
            <a:ext cx="2262075" cy="46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3"/>
          <p:cNvPicPr preferRelativeResize="0"/>
          <p:nvPr/>
        </p:nvPicPr>
        <p:blipFill rotWithShape="1">
          <a:blip r:embed="rId4">
            <a:alphaModFix/>
          </a:blip>
          <a:srcRect l="7008" t="40527" r="4046" b="3587"/>
          <a:stretch/>
        </p:blipFill>
        <p:spPr>
          <a:xfrm>
            <a:off x="6257050" y="1446775"/>
            <a:ext cx="2185693" cy="1419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learnings</a:t>
            </a:r>
            <a:endParaRPr/>
          </a:p>
        </p:txBody>
      </p:sp>
      <p:sp>
        <p:nvSpPr>
          <p:cNvPr id="232" name="Google Shape;232;p3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064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Importance of blockchain &amp; CM 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Developed key offerings &amp; new initiatives 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Exposed myself to new fields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Working with international teams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“7/10 projects fail if correct change management is not implemented in place”</a:t>
            </a:r>
            <a:endParaRPr sz="1400" i="1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pic>
        <p:nvPicPr>
          <p:cNvPr id="233" name="Google Shape;23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3925" y="185650"/>
            <a:ext cx="2262075" cy="46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</a:rPr>
              <a:t>Special Thanks to Professor Mark Kochanski &amp; CloudMoyo</a:t>
            </a:r>
            <a:endParaRPr b="1">
              <a:solidFill>
                <a:srgbClr val="000000"/>
              </a:solidFill>
            </a:endParaRPr>
          </a:p>
          <a:p>
            <a:pPr marL="2743200" lvl="0" indent="457200" algn="l" rtl="0">
              <a:spcBef>
                <a:spcPts val="160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</a:endParaRPr>
          </a:p>
          <a:p>
            <a:pPr marL="2743200" lvl="0" indent="45720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Any questions?</a:t>
            </a:r>
            <a:endParaRPr sz="2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BAA95E7A-9D59-D747-BE8C-4E9F9302F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649" y="28560"/>
            <a:ext cx="7558343" cy="508637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217</Words>
  <Application>Microsoft Macintosh PowerPoint</Application>
  <PresentationFormat>On-screen Show (16:9)</PresentationFormat>
  <Paragraphs>47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Arial</vt:lpstr>
      <vt:lpstr>Quattrocento Sans</vt:lpstr>
      <vt:lpstr>Simple Light</vt:lpstr>
      <vt:lpstr>Office Theme</vt:lpstr>
      <vt:lpstr> Internship at CloudMoyo Summer 2019  </vt:lpstr>
      <vt:lpstr>Company</vt:lpstr>
      <vt:lpstr>My Role as an Intern</vt:lpstr>
      <vt:lpstr>Blockchain initiative</vt:lpstr>
      <vt:lpstr>Change Management</vt:lpstr>
      <vt:lpstr>Other projects</vt:lpstr>
      <vt:lpstr>Key learnings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Internship at CloudMoyo Summer 2019  </dc:title>
  <cp:lastModifiedBy>Microsoft Office User</cp:lastModifiedBy>
  <cp:revision>2</cp:revision>
  <dcterms:modified xsi:type="dcterms:W3CDTF">2020-03-19T21:17:02Z</dcterms:modified>
</cp:coreProperties>
</file>